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7772400" cy="100584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s-ES" sz="60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ca-E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12E3AE16-3B3D-49CE-BEB3-17F6BDD10D64}" type="datetime">
              <a:rPr lang="ca-ES" sz="1200" b="0" strike="noStrike" spc="-1">
                <a:solidFill>
                  <a:srgbClr val="8B8B8B"/>
                </a:solidFill>
                <a:latin typeface="Calibri"/>
              </a:rPr>
              <a:t>20/12/2021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2A730FAD-AC3F-4733-A5A3-D45A9C7C1361}" type="slidenum">
              <a:rPr lang="ca-ES" sz="12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a-E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ca-E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ca-E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Haga clic para modificar el estilo de título del patrón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Haga clic para modificar los estilos de texto del patrón</a:t>
            </a: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400" b="0" strike="noStrike" spc="-1">
                <a:solidFill>
                  <a:srgbClr val="000000"/>
                </a:solidFill>
                <a:latin typeface="Calibri"/>
              </a:rPr>
              <a:t>Segundo nivel</a:t>
            </a:r>
            <a:endParaRPr lang="ca-ES" sz="2400" b="0" strike="noStrike" spc="-1">
              <a:solidFill>
                <a:srgbClr val="000000"/>
              </a:solidFill>
              <a:latin typeface="Calibri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000" b="0" strike="noStrike" spc="-1">
                <a:solidFill>
                  <a:srgbClr val="000000"/>
                </a:solidFill>
                <a:latin typeface="Calibri"/>
              </a:rPr>
              <a:t>Tercer nivel</a:t>
            </a:r>
            <a:endParaRPr lang="ca-ES" sz="2000" b="0" strike="noStrike" spc="-1">
              <a:solidFill>
                <a:srgbClr val="000000"/>
              </a:solidFill>
              <a:latin typeface="Calibri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Cuarto nivel</a:t>
            </a:r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1800" b="0" strike="noStrike" spc="-1">
                <a:solidFill>
                  <a:srgbClr val="000000"/>
                </a:solidFill>
                <a:latin typeface="Calibri"/>
              </a:rPr>
              <a:t>Quinto nivel</a:t>
            </a:r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717FC358-327B-4421-A8D0-32FA3BC020D7}" type="datetime">
              <a:rPr lang="ca-ES" sz="1200" b="0" strike="noStrike" spc="-1">
                <a:solidFill>
                  <a:srgbClr val="8B8B8B"/>
                </a:solidFill>
                <a:latin typeface="Calibri"/>
              </a:rPr>
              <a:t>20/12/2021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EE1063A5-E171-4DC2-A492-72EDA3B669C0}" type="slidenum">
              <a:rPr lang="ca-ES" sz="1200" b="0" strike="noStrike" spc="-1">
                <a:solidFill>
                  <a:srgbClr val="8B8B8B"/>
                </a:solidFill>
                <a:latin typeface="Calibri"/>
              </a:rPr>
              <a:t>‹Nº›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ca-ES" sz="6000" b="0" strike="noStrike" spc="-1">
                <a:solidFill>
                  <a:srgbClr val="000000"/>
                </a:solidFill>
                <a:latin typeface="Calibri Light"/>
              </a:rPr>
              <a:t>Generació de fractals en Gimp (Windows vs Ubuntu)</a:t>
            </a:r>
            <a:endParaRPr lang="ca-E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s-ES" sz="2400" b="0" strike="noStrike" spc="-1">
                <a:solidFill>
                  <a:srgbClr val="808080"/>
                </a:solidFill>
                <a:latin typeface="Calibri"/>
              </a:rPr>
              <a:t>PE QT 2021-2022 - FIB 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s-ES" sz="2400" b="0" strike="noStrike" spc="-1">
                <a:solidFill>
                  <a:srgbClr val="808080"/>
                </a:solidFill>
                <a:latin typeface="Calibri"/>
              </a:rPr>
              <a:t>Bernat Borràs Civil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es-ES" sz="2400" b="0" strike="noStrike" spc="-1">
                <a:solidFill>
                  <a:srgbClr val="808080"/>
                </a:solidFill>
                <a:latin typeface="Calibri"/>
              </a:rPr>
              <a:t>Miquel Torner Viñals</a:t>
            </a:r>
            <a:endParaRPr lang="en-US" sz="2400" b="0" strike="noStrike" spc="-1">
              <a:latin typeface="Arial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en-US" sz="2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Resultats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1" name="Marcador de contenido 3"/>
          <p:cNvPicPr/>
          <p:nvPr/>
        </p:nvPicPr>
        <p:blipFill>
          <a:blip r:embed="rId2"/>
          <a:srcRect t="7492" b="4595"/>
          <a:stretch/>
        </p:blipFill>
        <p:spPr>
          <a:xfrm>
            <a:off x="640440" y="1262880"/>
            <a:ext cx="5700600" cy="5229720"/>
          </a:xfrm>
          <a:prstGeom prst="rect">
            <a:avLst/>
          </a:prstGeom>
          <a:ln w="0">
            <a:noFill/>
          </a:ln>
        </p:spPr>
      </p:pic>
      <p:pic>
        <p:nvPicPr>
          <p:cNvPr id="102" name="Imagen 4"/>
          <p:cNvPicPr/>
          <p:nvPr/>
        </p:nvPicPr>
        <p:blipFill>
          <a:blip r:embed="rId3"/>
          <a:srcRect t="7437"/>
          <a:stretch/>
        </p:blipFill>
        <p:spPr>
          <a:xfrm>
            <a:off x="6095880" y="1227960"/>
            <a:ext cx="5700600" cy="550656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Resultats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5" name="Imagen 104"/>
          <p:cNvPicPr/>
          <p:nvPr/>
        </p:nvPicPr>
        <p:blipFill>
          <a:blip r:embed="rId2"/>
          <a:stretch/>
        </p:blipFill>
        <p:spPr>
          <a:xfrm>
            <a:off x="6519600" y="1371600"/>
            <a:ext cx="5139000" cy="5029200"/>
          </a:xfrm>
          <a:prstGeom prst="rect">
            <a:avLst/>
          </a:prstGeom>
          <a:ln w="0">
            <a:noFill/>
          </a:ln>
        </p:spPr>
      </p:pic>
      <p:pic>
        <p:nvPicPr>
          <p:cNvPr id="106" name="Imagen 105"/>
          <p:cNvPicPr/>
          <p:nvPr/>
        </p:nvPicPr>
        <p:blipFill>
          <a:blip r:embed="rId3"/>
          <a:stretch/>
        </p:blipFill>
        <p:spPr>
          <a:xfrm>
            <a:off x="1143000" y="1371600"/>
            <a:ext cx="5139000" cy="5029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Validació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3200400" y="159264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a-ES" sz="1800" b="0" strike="noStrike" spc="-1">
                <a:solidFill>
                  <a:srgbClr val="000000"/>
                </a:solidFill>
                <a:latin typeface="Calibri"/>
              </a:rPr>
              <a:t>Ubuntu Windows</a:t>
            </a:r>
          </a:p>
        </p:txBody>
      </p:sp>
      <p:pic>
        <p:nvPicPr>
          <p:cNvPr id="109" name="Imagen 108"/>
          <p:cNvPicPr/>
          <p:nvPr/>
        </p:nvPicPr>
        <p:blipFill>
          <a:blip r:embed="rId2"/>
          <a:stretch/>
        </p:blipFill>
        <p:spPr>
          <a:xfrm>
            <a:off x="1261800" y="1371600"/>
            <a:ext cx="5139000" cy="5029200"/>
          </a:xfrm>
          <a:prstGeom prst="rect">
            <a:avLst/>
          </a:prstGeom>
          <a:ln w="0">
            <a:noFill/>
          </a:ln>
        </p:spPr>
      </p:pic>
      <p:pic>
        <p:nvPicPr>
          <p:cNvPr id="110" name="Imagen 109"/>
          <p:cNvPicPr/>
          <p:nvPr/>
        </p:nvPicPr>
        <p:blipFill>
          <a:blip r:embed="rId3"/>
          <a:stretch/>
        </p:blipFill>
        <p:spPr>
          <a:xfrm>
            <a:off x="6519600" y="1371600"/>
            <a:ext cx="5139000" cy="5029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Validació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2" name="Imagen 111"/>
          <p:cNvPicPr/>
          <p:nvPr/>
        </p:nvPicPr>
        <p:blipFill>
          <a:blip r:embed="rId2"/>
          <a:stretch/>
        </p:blipFill>
        <p:spPr>
          <a:xfrm>
            <a:off x="4069080" y="228600"/>
            <a:ext cx="3246120" cy="3200400"/>
          </a:xfrm>
          <a:prstGeom prst="rect">
            <a:avLst/>
          </a:prstGeom>
          <a:ln w="0">
            <a:noFill/>
          </a:ln>
        </p:spPr>
      </p:pic>
      <p:pic>
        <p:nvPicPr>
          <p:cNvPr id="113" name="Imagen 112"/>
          <p:cNvPicPr/>
          <p:nvPr/>
        </p:nvPicPr>
        <p:blipFill>
          <a:blip r:embed="rId3"/>
          <a:stretch/>
        </p:blipFill>
        <p:spPr>
          <a:xfrm>
            <a:off x="8458200" y="3429000"/>
            <a:ext cx="3246120" cy="3200400"/>
          </a:xfrm>
          <a:prstGeom prst="rect">
            <a:avLst/>
          </a:prstGeom>
          <a:ln w="0">
            <a:noFill/>
          </a:ln>
        </p:spPr>
      </p:pic>
      <p:pic>
        <p:nvPicPr>
          <p:cNvPr id="114" name="Imagen 113"/>
          <p:cNvPicPr/>
          <p:nvPr/>
        </p:nvPicPr>
        <p:blipFill>
          <a:blip r:embed="rId4"/>
          <a:stretch/>
        </p:blipFill>
        <p:spPr>
          <a:xfrm>
            <a:off x="4114800" y="3429000"/>
            <a:ext cx="3255120" cy="3200400"/>
          </a:xfrm>
          <a:prstGeom prst="rect">
            <a:avLst/>
          </a:prstGeom>
          <a:ln w="0">
            <a:noFill/>
          </a:ln>
        </p:spPr>
      </p:pic>
      <p:pic>
        <p:nvPicPr>
          <p:cNvPr id="115" name="Imagen 114"/>
          <p:cNvPicPr/>
          <p:nvPr/>
        </p:nvPicPr>
        <p:blipFill>
          <a:blip r:embed="rId5"/>
          <a:stretch/>
        </p:blipFill>
        <p:spPr>
          <a:xfrm>
            <a:off x="8412480" y="228600"/>
            <a:ext cx="3246120" cy="32004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Validació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17" name="Imagen 116"/>
          <p:cNvPicPr/>
          <p:nvPr/>
        </p:nvPicPr>
        <p:blipFill>
          <a:blip r:embed="rId2"/>
          <a:stretch/>
        </p:blipFill>
        <p:spPr>
          <a:xfrm>
            <a:off x="1143000" y="1371600"/>
            <a:ext cx="5139000" cy="5029200"/>
          </a:xfrm>
          <a:prstGeom prst="rect">
            <a:avLst/>
          </a:prstGeom>
          <a:ln w="0">
            <a:noFill/>
          </a:ln>
        </p:spPr>
      </p:pic>
      <p:pic>
        <p:nvPicPr>
          <p:cNvPr id="118" name="Imagen 117"/>
          <p:cNvPicPr/>
          <p:nvPr/>
        </p:nvPicPr>
        <p:blipFill>
          <a:blip r:embed="rId3"/>
          <a:stretch/>
        </p:blipFill>
        <p:spPr>
          <a:xfrm>
            <a:off x="6400800" y="1371600"/>
            <a:ext cx="5139000" cy="50292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Discussió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Conclusions</a:t>
            </a: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Limitacions</a:t>
            </a: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Consideracions</a:t>
            </a: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CD48C7-DDF0-4F24-84CD-9977CFD44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380" y="2766420"/>
            <a:ext cx="10515240" cy="1325160"/>
          </a:xfrm>
        </p:spPr>
        <p:txBody>
          <a:bodyPr/>
          <a:lstStyle/>
          <a:p>
            <a:pPr algn="ctr"/>
            <a:r>
              <a:rPr lang="ca-ES" dirty="0"/>
              <a:t>Moltes gràcies per la vostra atenció</a:t>
            </a:r>
          </a:p>
        </p:txBody>
      </p:sp>
    </p:spTree>
    <p:extLst>
      <p:ext uri="{BB962C8B-B14F-4D97-AF65-F5344CB8AC3E}">
        <p14:creationId xmlns:p14="http://schemas.microsoft.com/office/powerpoint/2010/main" val="743708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Introducció i objectius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a-ES" sz="2800" b="0" strike="noStrike" spc="-1">
                <a:solidFill>
                  <a:srgbClr val="000000"/>
                </a:solidFill>
                <a:latin typeface="Calibri"/>
              </a:rPr>
              <a:t>Comparar la velocitat de rendarització de fractals utilitzant Gimp en Ubuntu envers Windows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ca-ES" sz="2800" b="0" strike="noStrike" spc="-1">
                <a:solidFill>
                  <a:srgbClr val="000000"/>
                </a:solidFill>
                <a:latin typeface="Calibri"/>
              </a:rPr>
              <a:t>Suposició inicial: </a:t>
            </a: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r>
              <a:rPr lang="ca-ES" sz="2400" b="0" strike="noStrike" spc="-1">
                <a:solidFill>
                  <a:srgbClr val="000000"/>
                </a:solidFill>
                <a:latin typeface="Calibri"/>
              </a:rPr>
              <a:t>- Gimp està més optimitzat per S.O. basats en Linux i per tant serà més ràpid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Mètode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Variables numèriques: Temps renderitzat // Nº Píxels</a:t>
            </a: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Variable categórica: S.O. (Ubuntu/Windows)</a:t>
            </a: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s-ES" sz="2800" b="0" strike="noStrike" spc="-1">
                <a:solidFill>
                  <a:srgbClr val="000000"/>
                </a:solidFill>
                <a:latin typeface="Calibri"/>
              </a:rPr>
              <a:t>Mostra:</a:t>
            </a:r>
            <a:endParaRPr lang="ca-ES" sz="2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s-ES" sz="2400" b="0" strike="noStrike" spc="-1">
                <a:solidFill>
                  <a:srgbClr val="000000"/>
                </a:solidFill>
                <a:latin typeface="Calibri"/>
              </a:rPr>
              <a:t>10 execucions per 10 resolucions a cadascun dels S.O.</a:t>
            </a:r>
            <a:endParaRPr lang="ca-ES" sz="2400" b="0" strike="noStrike" spc="-1">
              <a:solidFill>
                <a:srgbClr val="000000"/>
              </a:solidFill>
              <a:latin typeface="Calibri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tabLst>
                <a:tab pos="0" algn="l"/>
              </a:tabLst>
            </a:pPr>
            <a:endParaRPr lang="ca-ES" sz="2400" b="0" strike="noStrike" spc="-1">
              <a:solidFill>
                <a:srgbClr val="000000"/>
              </a:solidFill>
              <a:latin typeface="Calibri"/>
            </a:endParaRPr>
          </a:p>
          <a:p>
            <a:pPr marL="228600" lvl="1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pos="0" algn="l"/>
              </a:tabLst>
            </a:pPr>
            <a:r>
              <a:rPr lang="ca-ES" sz="2800" b="0" strike="noStrike" spc="-1">
                <a:solidFill>
                  <a:srgbClr val="000000"/>
                </a:solidFill>
                <a:latin typeface="Calibri"/>
              </a:rPr>
              <a:t>Mostres aparellades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317240" y="2103480"/>
            <a:ext cx="955728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 fontScale="91000"/>
          </a:bodyPr>
          <a:lstStyle/>
          <a:p>
            <a:pPr algn="ctr">
              <a:lnSpc>
                <a:spcPct val="90000"/>
              </a:lnSpc>
            </a:pPr>
            <a:r>
              <a:rPr lang="es-ES" sz="8000" b="0" strike="noStrike" spc="-1">
                <a:solidFill>
                  <a:srgbClr val="000000"/>
                </a:solidFill>
                <a:latin typeface="Calibri Light"/>
              </a:rPr>
              <a:t>Obtenció de dades</a:t>
            </a:r>
            <a:endParaRPr lang="ca-ES" sz="80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endParaRPr lang="ca-ES" sz="1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0" name="Imagen 89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64" fill="hold"/>
                                        <p:tgtEl>
                                          <p:spTgt spid="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7" restart="whenNotActive" fill="hold" nodeType="interactiveSeq">
                <p:stCondLst>
                  <p:cond evt="onClick" delay="0">
                    <p:tgtEl>
                      <p:spTgt spid="90"/>
                    </p:tgtEl>
                  </p:cond>
                </p:stCondLst>
                <p:childTnLst>
                  <p:par>
                    <p:cTn id="8" fill="hold">
                      <p:stCondLst>
                        <p:cond evt="onClick" delay="0">
                          <p:tgtEl>
                            <p:spTgt spid="90"/>
                          </p:tgtEl>
                        </p:cond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e l">
            <a:hlinkClick r:id="" action="ppaction://media"/>
            <a:extLst>
              <a:ext uri="{FF2B5EF4-FFF2-40B4-BE49-F238E27FC236}">
                <a16:creationId xmlns:a16="http://schemas.microsoft.com/office/drawing/2014/main" id="{D19DA22A-A42B-4F4B-9431-AF6F5F6467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Dades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2" name="Imagen 3"/>
          <p:cNvPicPr/>
          <p:nvPr/>
        </p:nvPicPr>
        <p:blipFill>
          <a:blip r:embed="rId2"/>
          <a:stretch/>
        </p:blipFill>
        <p:spPr>
          <a:xfrm>
            <a:off x="2726640" y="-312840"/>
            <a:ext cx="6958800" cy="726228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Anàlisi estadístic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AEBEA6C-629F-4713-AEB2-C294D25CBA46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/>
          <a:srcRect r="56722" b="-2734"/>
          <a:stretch>
            <a:fillRect/>
          </a:stretch>
        </p:blipFill>
        <p:spPr bwMode="auto">
          <a:xfrm>
            <a:off x="838081" y="1820377"/>
            <a:ext cx="5473065" cy="81518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0032988-E2A3-4C86-8F22-D44A72428F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5332"/>
          <a:stretch>
            <a:fillRect/>
          </a:stretch>
        </p:blipFill>
        <p:spPr bwMode="auto">
          <a:xfrm>
            <a:off x="559816" y="2765741"/>
            <a:ext cx="6522120" cy="74914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E277806-33DF-4660-997F-B8E9BF27F535}"/>
              </a:ext>
            </a:extLst>
          </p:cNvPr>
          <p:cNvSpPr txBox="1"/>
          <p:nvPr/>
        </p:nvSpPr>
        <p:spPr>
          <a:xfrm>
            <a:off x="7620002" y="1392964"/>
            <a:ext cx="26592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2400" dirty="0">
                <a:latin typeface="Liberation Serif"/>
                <a:cs typeface="Arial" panose="020B0604020202020204" pitchFamily="34" charset="0"/>
              </a:rPr>
              <a:t>T = -2.4796 </a:t>
            </a:r>
          </a:p>
          <a:p>
            <a:endParaRPr lang="ca-ES" sz="2400" dirty="0"/>
          </a:p>
          <a:p>
            <a:r>
              <a:rPr lang="ca-ES" sz="2400" dirty="0" err="1">
                <a:latin typeface="Liberation Serif"/>
                <a:cs typeface="Arial" panose="020B0604020202020204" pitchFamily="34" charset="0"/>
              </a:rPr>
              <a:t>pvalor</a:t>
            </a:r>
            <a:r>
              <a:rPr lang="ca-ES" sz="2400" dirty="0">
                <a:latin typeface="Liberation Serif"/>
                <a:cs typeface="Arial" panose="020B0604020202020204" pitchFamily="34" charset="0"/>
              </a:rPr>
              <a:t> = 0.1272</a:t>
            </a:r>
          </a:p>
          <a:p>
            <a:endParaRPr lang="ca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8B782BF-BD3D-4873-8F12-69B928D68673}"/>
              </a:ext>
            </a:extLst>
          </p:cNvPr>
          <p:cNvSpPr txBox="1"/>
          <p:nvPr/>
        </p:nvSpPr>
        <p:spPr>
          <a:xfrm>
            <a:off x="7620002" y="2800944"/>
            <a:ext cx="43947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2400" dirty="0">
                <a:latin typeface="Liberation Serif"/>
                <a:cs typeface="Arial" panose="020B0604020202020204" pitchFamily="34" charset="0"/>
              </a:rPr>
              <a:t>|T| &gt; tn-1, 1-a, 2.4796 &gt; 1.9842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734C095-D571-4367-B82D-12B800B874ED}"/>
              </a:ext>
            </a:extLst>
          </p:cNvPr>
          <p:cNvSpPr txBox="1"/>
          <p:nvPr/>
        </p:nvSpPr>
        <p:spPr>
          <a:xfrm>
            <a:off x="1207538" y="5446933"/>
            <a:ext cx="609755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ca-ES" sz="2800" dirty="0">
                <a:effectLst/>
                <a:latin typeface="Liberation Serif"/>
                <a:ea typeface="Calibri" panose="020F0502020204030204" pitchFamily="34" charset="0"/>
                <a:cs typeface="Arial" panose="020B0604020202020204" pitchFamily="34" charset="0"/>
              </a:rPr>
              <a:t>IC(95%) [-0.3158, -0.0639]</a:t>
            </a:r>
            <a:endParaRPr lang="ca-ES" sz="2800" dirty="0"/>
          </a:p>
        </p:txBody>
      </p:sp>
      <p:pic>
        <p:nvPicPr>
          <p:cNvPr id="10" name="Image1">
            <a:extLst>
              <a:ext uri="{FF2B5EF4-FFF2-40B4-BE49-F238E27FC236}">
                <a16:creationId xmlns:a16="http://schemas.microsoft.com/office/drawing/2014/main" id="{76FA97AA-A3DD-45F7-BC04-271306B40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86752" y="4373353"/>
            <a:ext cx="8029817" cy="64113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s-ES" sz="4400" b="0" strike="noStrike" spc="-1">
                <a:solidFill>
                  <a:srgbClr val="000000"/>
                </a:solidFill>
                <a:latin typeface="Calibri Light"/>
              </a:rPr>
              <a:t>Resultats: Descriptiva</a:t>
            </a:r>
            <a:endParaRPr lang="ca-E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96" name="Imagen 6"/>
          <p:cNvPicPr/>
          <p:nvPr/>
        </p:nvPicPr>
        <p:blipFill>
          <a:blip r:embed="rId2"/>
          <a:stretch/>
        </p:blipFill>
        <p:spPr>
          <a:xfrm>
            <a:off x="3813480" y="3216960"/>
            <a:ext cx="7896960" cy="1199880"/>
          </a:xfrm>
          <a:prstGeom prst="rect">
            <a:avLst/>
          </a:prstGeom>
          <a:ln w="0">
            <a:noFill/>
          </a:ln>
        </p:spPr>
      </p:pic>
      <p:pic>
        <p:nvPicPr>
          <p:cNvPr id="97" name="Imagen 8"/>
          <p:cNvPicPr/>
          <p:nvPr/>
        </p:nvPicPr>
        <p:blipFill>
          <a:blip r:embed="rId3"/>
          <a:stretch/>
        </p:blipFill>
        <p:spPr>
          <a:xfrm>
            <a:off x="3813480" y="4603680"/>
            <a:ext cx="7925400" cy="1218960"/>
          </a:xfrm>
          <a:prstGeom prst="rect">
            <a:avLst/>
          </a:prstGeom>
          <a:ln w="0">
            <a:noFill/>
          </a:ln>
        </p:spPr>
      </p:pic>
      <p:pic>
        <p:nvPicPr>
          <p:cNvPr id="98" name="Imagen 10"/>
          <p:cNvPicPr/>
          <p:nvPr/>
        </p:nvPicPr>
        <p:blipFill>
          <a:blip r:embed="rId4"/>
          <a:stretch/>
        </p:blipFill>
        <p:spPr>
          <a:xfrm>
            <a:off x="3813480" y="1782360"/>
            <a:ext cx="7849440" cy="1247760"/>
          </a:xfrm>
          <a:prstGeom prst="rect">
            <a:avLst/>
          </a:prstGeom>
          <a:ln w="0">
            <a:noFill/>
          </a:ln>
        </p:spPr>
      </p:pic>
      <p:sp>
        <p:nvSpPr>
          <p:cNvPr id="99" name="CuadroTexto 13"/>
          <p:cNvSpPr/>
          <p:nvPr/>
        </p:nvSpPr>
        <p:spPr>
          <a:xfrm>
            <a:off x="718920" y="2219400"/>
            <a:ext cx="2867040" cy="447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s-ES" sz="3200" b="0" strike="noStrike" spc="-1">
                <a:solidFill>
                  <a:srgbClr val="000000"/>
                </a:solidFill>
                <a:latin typeface="Calibri"/>
              </a:rPr>
              <a:t>Dades Ubuntu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3200" b="0" strike="noStrike" spc="-1">
                <a:solidFill>
                  <a:srgbClr val="000000"/>
                </a:solidFill>
                <a:latin typeface="Calibri"/>
              </a:rPr>
              <a:t>Dades Windows</a:t>
            </a: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32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s-ES" sz="3200" b="0" strike="noStrike" spc="-1">
                <a:solidFill>
                  <a:srgbClr val="000000"/>
                </a:solidFill>
                <a:latin typeface="Calibri"/>
              </a:rPr>
              <a:t>Diferència</a:t>
            </a: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</TotalTime>
  <Words>155</Words>
  <Application>Microsoft Office PowerPoint</Application>
  <PresentationFormat>Panorámica</PresentationFormat>
  <Paragraphs>46</Paragraphs>
  <Slides>16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16</vt:i4>
      </vt:variant>
    </vt:vector>
  </HeadingPairs>
  <TitlesOfParts>
    <vt:vector size="25" baseType="lpstr">
      <vt:lpstr>Arial</vt:lpstr>
      <vt:lpstr>Calibri</vt:lpstr>
      <vt:lpstr>Calibri Light</vt:lpstr>
      <vt:lpstr>Liberation Serif</vt:lpstr>
      <vt:lpstr>Symbol</vt:lpstr>
      <vt:lpstr>Times New Roman</vt:lpstr>
      <vt:lpstr>Wingdings</vt:lpstr>
      <vt:lpstr>Office Theme</vt:lpstr>
      <vt:lpstr>Office Theme</vt:lpstr>
      <vt:lpstr>Generació de fractals en Gimp (Windows vs Ubuntu)</vt:lpstr>
      <vt:lpstr>Introducció i objectius</vt:lpstr>
      <vt:lpstr>Mètode</vt:lpstr>
      <vt:lpstr>Obtenció de dades</vt:lpstr>
      <vt:lpstr>Presentación de PowerPoint</vt:lpstr>
      <vt:lpstr>Presentación de PowerPoint</vt:lpstr>
      <vt:lpstr>Dades</vt:lpstr>
      <vt:lpstr>Anàlisi estadístic</vt:lpstr>
      <vt:lpstr>Resultats: Descriptiva</vt:lpstr>
      <vt:lpstr>Resultats</vt:lpstr>
      <vt:lpstr>Resultats</vt:lpstr>
      <vt:lpstr>Validació</vt:lpstr>
      <vt:lpstr>Validació</vt:lpstr>
      <vt:lpstr>Validació</vt:lpstr>
      <vt:lpstr>Discussió</vt:lpstr>
      <vt:lpstr>Moltes gràcies per la vostra atenció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Generació de fractals en Gimp (Windows vs Ubuntu)</dc:title>
  <dc:subject/>
  <dc:creator>Miquel Torner</dc:creator>
  <dc:description/>
  <cp:lastModifiedBy>Miquel Torner</cp:lastModifiedBy>
  <cp:revision>6</cp:revision>
  <dcterms:created xsi:type="dcterms:W3CDTF">2021-12-20T19:25:26Z</dcterms:created>
  <dcterms:modified xsi:type="dcterms:W3CDTF">2021-12-20T21:51:17Z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1</vt:i4>
  </property>
  <property fmtid="{D5CDD505-2E9C-101B-9397-08002B2CF9AE}" pid="3" name="PresentationFormat">
    <vt:lpwstr>Panorámica</vt:lpwstr>
  </property>
  <property fmtid="{D5CDD505-2E9C-101B-9397-08002B2CF9AE}" pid="4" name="Slides">
    <vt:i4>12</vt:i4>
  </property>
</Properties>
</file>